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custDataLst>
    <p:tags r:id="rId15"/>
  </p:custData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6747" autoAdjust="0"/>
  </p:normalViewPr>
  <p:slideViewPr>
    <p:cSldViewPr snapToGrid="0">
      <p:cViewPr varScale="1">
        <p:scale>
          <a:sx n="118" d="100"/>
          <a:sy n="118" d="100"/>
        </p:scale>
        <p:origin x="1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5EC85A-1715-4E3C-9C76-574187326578}" type="datetime1">
              <a:rPr lang="de-DE" noProof="0" smtClean="0"/>
              <a:t>07.02.2024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1" name="Freihand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DF906D89-C7A0-4006-838C-E006FA6B5FAA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noProof="0" dirty="0"/>
              <a:t>Jahresbericht</a:t>
            </a:r>
            <a:endParaRPr lang="de-DE" b="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ihand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9" name="Freihand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40" name="Freihand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B06C608-88DB-4A46-92B6-773F3485F724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noProof="0" dirty="0"/>
              <a:t>Jahresbericht</a:t>
            </a:r>
            <a:endParaRPr lang="de-DE" b="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ihand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7" name="Freihand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8" name="Freihand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6F89BB42-55A7-4CEE-9C9D-0DB51D9FAA93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de-DE" noProof="0" dirty="0"/>
              <a:t>Jahresbericht</a:t>
            </a:r>
            <a:endParaRPr lang="de-DE" b="0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2" name="Freihand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3" name="Freihand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8" name="Freihand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9" name="Freihand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platzhalt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5" name="Textplatzhalt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platzhalt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platzhalt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platzhalt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platzhalt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8" name="Textplatzhalt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AF0C4B39-9022-40F5-9906-5921835F5CC2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de-DE" noProof="0" dirty="0"/>
              <a:t>Jahresbericht</a:t>
            </a:r>
            <a:endParaRPr lang="de-DE" b="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9" name="Freihand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platzhalt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F7ADF8DC-47C1-49F6-AD8A-5D9C8B942CAB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de-DE" noProof="0" dirty="0"/>
              <a:t>Jahresbericht</a:t>
            </a:r>
            <a:endParaRPr lang="de-DE" b="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grammplatzhalt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Diagramm durch Klicken auf Symbol hinzufügen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Zum Bearbeiten klicken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347BF340-3694-4BEF-8041-DEBC2F2F8165}" type="datetime4">
              <a:rPr lang="de-DE" noProof="0" smtClean="0">
                <a:latin typeface="+mn-lt"/>
              </a:rPr>
              <a:t>7. Februar 2024</a:t>
            </a:fld>
            <a:endParaRPr lang="de-DE" noProof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Jahresbericht</a:t>
            </a:r>
            <a:endParaRPr lang="de-DE" b="0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Zum Bearbeiten klicken </a:t>
            </a:r>
          </a:p>
        </p:txBody>
      </p:sp>
      <p:sp>
        <p:nvSpPr>
          <p:cNvPr id="9" name="Tabellenplatzhalt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de-DE" noProof="0"/>
              <a:t>Tabelle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4F44F1FB-9E1C-4825-B70F-BB762195B2A1}" type="datetime4">
              <a:rPr lang="de-DE" noProof="0" smtClean="0">
                <a:latin typeface="+mn-lt"/>
              </a:rPr>
              <a:t>7. Februar 2024</a:t>
            </a:fld>
            <a:endParaRPr lang="de-DE" noProof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Jahresbericht</a:t>
            </a:r>
            <a:endParaRPr lang="de-DE" b="0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-852137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e-DE" sz="20000" b="1" noProof="0" dirty="0">
                <a:solidFill>
                  <a:schemeClr val="bg1"/>
                </a:solidFill>
              </a:rPr>
              <a:t>„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0" name="Freihand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1" name="Freihand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38" name="Bildplatzhalt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1" name="Titel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Bildplatzhalt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2" name="Textplatzhalt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3" name="Textplatzhalt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4" name="Textplatzhalt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5" name="Textplatzhalt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6" name="Textplatzhalt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7" name="Textplatzhalt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8" name="Textplatzhalt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9" name="Textplatzhalt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2" name="Freihand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66" name="Bildplatzhalt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9" name="Bildplatzhalt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A893C4B3-1B94-4111-92B2-E61B4DBE9C0B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de-DE" noProof="0" dirty="0"/>
              <a:t>Jahresbericht</a:t>
            </a:r>
            <a:endParaRPr lang="de-DE" b="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Zum Bearbeiten klicken </a:t>
            </a:r>
          </a:p>
        </p:txBody>
      </p:sp>
      <p:sp>
        <p:nvSpPr>
          <p:cNvPr id="96" name="Textplatzhalt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Zum Bearbeiten klicken </a:t>
            </a:r>
          </a:p>
        </p:txBody>
      </p:sp>
      <p:sp>
        <p:nvSpPr>
          <p:cNvPr id="97" name="Textplatzhalt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Zum Bearbeiten klicken </a:t>
            </a:r>
          </a:p>
        </p:txBody>
      </p:sp>
      <p:sp>
        <p:nvSpPr>
          <p:cNvPr id="102" name="Textplatzhalt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Zum Bearbeiten klicken </a:t>
            </a:r>
          </a:p>
        </p:txBody>
      </p:sp>
      <p:sp>
        <p:nvSpPr>
          <p:cNvPr id="103" name="Textplatzhalt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de-DE" noProof="0"/>
              <a:t>Zum Bearbeiten klicken </a:t>
            </a:r>
          </a:p>
        </p:txBody>
      </p:sp>
      <p:sp>
        <p:nvSpPr>
          <p:cNvPr id="106" name="Textplatzhalt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Zum Bearbeiten klicken </a:t>
            </a:r>
          </a:p>
        </p:txBody>
      </p:sp>
      <p:sp>
        <p:nvSpPr>
          <p:cNvPr id="107" name="Textplatzhalt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de-DE" noProof="0"/>
              <a:t>Zum Bearbeiten klicken </a:t>
            </a:r>
          </a:p>
        </p:txBody>
      </p:sp>
      <p:sp>
        <p:nvSpPr>
          <p:cNvPr id="108" name="Textplatzhalt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Zum Bearbeiten klicken </a:t>
            </a:r>
          </a:p>
        </p:txBody>
      </p:sp>
      <p:sp>
        <p:nvSpPr>
          <p:cNvPr id="109" name="Textplatzhalt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de-DE" noProof="0"/>
              <a:t>Zum Bearbeiten klicken 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688B1A89-CAFF-404F-B462-159D96DD2862}" type="datetime4">
              <a:rPr lang="de-DE" noProof="0" smtClean="0">
                <a:latin typeface="+mn-lt"/>
              </a:rPr>
              <a:t>7. Februar 2024</a:t>
            </a:fld>
            <a:endParaRPr lang="de-DE" noProof="0">
              <a:latin typeface="+mn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de-DE" noProof="0"/>
              <a:t>Jahresbericht</a:t>
            </a:r>
            <a:endParaRPr lang="de-DE" b="0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2" name="Titelplatzhalt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0" name="Datumsplatzhalt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31D3D4F0-4E9C-4CC0-8C02-6ECD15887F30}" type="datetime4">
              <a:rPr lang="de-DE" noProof="0" smtClean="0">
                <a:latin typeface="+mn-lt"/>
              </a:rPr>
              <a:t>7. Februar 2024</a:t>
            </a:fld>
            <a:endParaRPr lang="de-DE" noProof="0">
              <a:latin typeface="+mn-lt"/>
            </a:endParaRPr>
          </a:p>
        </p:txBody>
      </p:sp>
      <p:sp>
        <p:nvSpPr>
          <p:cNvPr id="31" name="Fußzeilenplatzhalt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Jahresbericht</a:t>
            </a:r>
            <a:endParaRPr lang="de-DE" b="0" noProof="0"/>
          </a:p>
        </p:txBody>
      </p:sp>
      <p:sp>
        <p:nvSpPr>
          <p:cNvPr id="32" name="Foliennummernplatzhalt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de-DE" noProof="0" smtClean="0"/>
              <a:pPr rtl="0"/>
              <a:t>‹Nr.›</a:t>
            </a:fld>
            <a:endParaRPr lang="de-DE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A8D3-8441-8EAF-12B6-993524E6C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4300" y="2498709"/>
            <a:ext cx="5491571" cy="1514019"/>
          </a:xfrm>
        </p:spPr>
        <p:txBody>
          <a:bodyPr/>
          <a:lstStyle/>
          <a:p>
            <a:r>
              <a:rPr lang="de-DE" dirty="0"/>
              <a:t>Smart Recycling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9C1973-1E88-801A-4E79-AE5BDF630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173" y="4359291"/>
            <a:ext cx="5491570" cy="953337"/>
          </a:xfrm>
        </p:spPr>
        <p:txBody>
          <a:bodyPr/>
          <a:lstStyle/>
          <a:p>
            <a:r>
              <a:rPr lang="de-DE" dirty="0"/>
              <a:t>Daniel Gabler</a:t>
            </a:r>
          </a:p>
          <a:p>
            <a:r>
              <a:rPr lang="de-DE" dirty="0"/>
              <a:t>Jonas Gutbrod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C6BC1F-EE0E-7024-734F-DE3CFBE01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2"/>
          <a:stretch/>
        </p:blipFill>
        <p:spPr>
          <a:xfrm>
            <a:off x="6532797" y="381000"/>
            <a:ext cx="5278203" cy="256810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143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7FC064-CBD1-6887-9DBF-E777C72B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abellenplatzhalter 2">
            <a:extLst>
              <a:ext uri="{FF2B5EF4-FFF2-40B4-BE49-F238E27FC236}">
                <a16:creationId xmlns:a16="http://schemas.microsoft.com/office/drawing/2014/main" id="{A2388679-D3EB-098E-E5C9-30385A4624F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0F30D-97F4-68AC-976E-69005D84D1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2</a:t>
            </a:fld>
            <a:endParaRPr lang="de-DE" noProof="0">
              <a:latin typeface="+mn-lt"/>
            </a:endParaRPr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A46B4153-9F23-424F-70E6-997CA934058A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04000" y="1717678"/>
            <a:ext cx="10573389" cy="995809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de-DE" dirty="0">
              <a:latin typeface="+mn-lt"/>
            </a:endParaRPr>
          </a:p>
          <a:p>
            <a:pPr marL="0" lvl="1" indent="0">
              <a:buNone/>
            </a:pPr>
            <a:r>
              <a:rPr lang="de-DE" dirty="0">
                <a:solidFill>
                  <a:sysClr val="windowText" lastClr="000000"/>
                </a:solidFill>
                <a:latin typeface="+mn-lt"/>
              </a:rPr>
              <a:t>Motivation</a:t>
            </a:r>
            <a:endParaRPr lang="de-DE" dirty="0">
              <a:latin typeface="+mn-lt"/>
            </a:endParaRPr>
          </a:p>
        </p:txBody>
      </p:sp>
      <p:sp>
        <p:nvSpPr>
          <p:cNvPr id="8" name="ee4pContent1">
            <a:extLst>
              <a:ext uri="{FF2B5EF4-FFF2-40B4-BE49-F238E27FC236}">
                <a16:creationId xmlns:a16="http://schemas.microsoft.com/office/drawing/2014/main" id="{E005A48D-0D44-B32B-E6AE-DD98D92FEAFD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104000" y="2837688"/>
            <a:ext cx="10573389" cy="995809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de-DE" dirty="0">
              <a:solidFill>
                <a:sysClr val="windowText" lastClr="000000"/>
              </a:solidFill>
              <a:latin typeface="+mn-lt"/>
            </a:endParaRPr>
          </a:p>
          <a:p>
            <a:pPr marL="0" lvl="1" indent="0">
              <a:buNone/>
            </a:pPr>
            <a:r>
              <a:rPr lang="de-DE" dirty="0">
                <a:solidFill>
                  <a:sysClr val="windowText" lastClr="000000"/>
                </a:solidFill>
                <a:latin typeface="+mn-lt"/>
              </a:rPr>
              <a:t>Zielsetzung</a:t>
            </a:r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A196B87F-B53F-2CC7-412E-01B59D904BDA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04000" y="4018691"/>
            <a:ext cx="10573389" cy="995809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</a:pPr>
            <a:endParaRPr lang="de-DE" dirty="0">
              <a:latin typeface="+mn-lt"/>
            </a:endParaRPr>
          </a:p>
          <a:p>
            <a:pPr marL="0" lvl="1" indent="0">
              <a:buNone/>
            </a:pPr>
            <a:r>
              <a:rPr lang="de-DE" dirty="0">
                <a:solidFill>
                  <a:sysClr val="windowText" lastClr="000000"/>
                </a:solidFill>
                <a:latin typeface="+mn-lt"/>
              </a:rPr>
              <a:t>Umsetzung</a:t>
            </a:r>
            <a:endParaRPr lang="de-DE" dirty="0">
              <a:latin typeface="+mn-lt"/>
            </a:endParaRPr>
          </a:p>
        </p:txBody>
      </p:sp>
      <p:sp>
        <p:nvSpPr>
          <p:cNvPr id="10" name="ee4pContent1">
            <a:extLst>
              <a:ext uri="{FF2B5EF4-FFF2-40B4-BE49-F238E27FC236}">
                <a16:creationId xmlns:a16="http://schemas.microsoft.com/office/drawing/2014/main" id="{59115A97-55FC-A902-443F-4BCCB23CB9E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104000" y="5170043"/>
            <a:ext cx="10573389" cy="995809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de-DE" dirty="0">
              <a:latin typeface="+mn-lt"/>
            </a:endParaRPr>
          </a:p>
          <a:p>
            <a:pPr marL="0" lvl="1" indent="0">
              <a:buNone/>
            </a:pPr>
            <a:r>
              <a:rPr lang="de-DE">
                <a:solidFill>
                  <a:sysClr val="windowText" lastClr="000000"/>
                </a:solidFill>
                <a:latin typeface="+mn-lt"/>
              </a:rPr>
              <a:t>Demonstration</a:t>
            </a:r>
            <a:endParaRPr lang="de-DE" dirty="0">
              <a:latin typeface="+mn-lt"/>
            </a:endParaRPr>
          </a:p>
        </p:txBody>
      </p:sp>
      <p:sp>
        <p:nvSpPr>
          <p:cNvPr id="11" name="ee4pHeader1">
            <a:extLst>
              <a:ext uri="{FF2B5EF4-FFF2-40B4-BE49-F238E27FC236}">
                <a16:creationId xmlns:a16="http://schemas.microsoft.com/office/drawing/2014/main" id="{A6D90604-610D-A8CD-9956-AB794A050584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 rot="16200000">
            <a:off x="311269" y="1914975"/>
            <a:ext cx="995809" cy="589649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2" name="ee4pHeader2">
            <a:extLst>
              <a:ext uri="{FF2B5EF4-FFF2-40B4-BE49-F238E27FC236}">
                <a16:creationId xmlns:a16="http://schemas.microsoft.com/office/drawing/2014/main" id="{60D89C23-CCA1-E1A5-D436-3EF5B9CE3F3B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 rot="16200000">
            <a:off x="311269" y="3044479"/>
            <a:ext cx="995809" cy="589649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3" name="ee4pHeader3">
            <a:extLst>
              <a:ext uri="{FF2B5EF4-FFF2-40B4-BE49-F238E27FC236}">
                <a16:creationId xmlns:a16="http://schemas.microsoft.com/office/drawing/2014/main" id="{55020E6B-B314-86D1-A678-E710F2973774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 rot="16200000">
            <a:off x="311269" y="4221769"/>
            <a:ext cx="995809" cy="589649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4" name="ee4pHeader4">
            <a:extLst>
              <a:ext uri="{FF2B5EF4-FFF2-40B4-BE49-F238E27FC236}">
                <a16:creationId xmlns:a16="http://schemas.microsoft.com/office/drawing/2014/main" id="{ADC88E8E-FC58-F5B5-B918-532D04DFA66C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 rot="16200000">
            <a:off x="311269" y="5373122"/>
            <a:ext cx="995809" cy="589649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C95C772F-7E63-C246-513B-A88EB5DEB54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pPr rtl="0"/>
            <a:fld id="{347BF340-3694-4BEF-8041-DEBC2F2F8165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39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7435159-DEA2-9204-146B-86AAD1B9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ED23DB-E5A1-B0D4-0ED4-A27643228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49" y="6332220"/>
            <a:ext cx="4054407" cy="247651"/>
          </a:xfrm>
        </p:spPr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3</a:t>
            </a:fld>
            <a:r>
              <a:rPr lang="de-DE" noProof="0" dirty="0"/>
              <a:t> [1 ] Umweltbundesamt</a:t>
            </a:r>
            <a:endParaRPr lang="de-DE" noProof="0" dirty="0">
              <a:latin typeface="+mn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C8C0678-5879-AEB5-573B-E7676CAE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813" y="1887167"/>
            <a:ext cx="5715000" cy="3810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9969053-4D61-384A-A7DB-B1179A9C109F}"/>
              </a:ext>
            </a:extLst>
          </p:cNvPr>
          <p:cNvSpPr txBox="1"/>
          <p:nvPr/>
        </p:nvSpPr>
        <p:spPr>
          <a:xfrm>
            <a:off x="6623813" y="885547"/>
            <a:ext cx="54396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39 % </a:t>
            </a:r>
            <a:r>
              <a:rPr lang="de-DE" dirty="0">
                <a:solidFill>
                  <a:schemeClr val="bg1"/>
                </a:solidFill>
              </a:rPr>
              <a:t>zu viel Bioabfall landet in der Restmülltonne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Wertstoffe machen </a:t>
            </a:r>
            <a:r>
              <a:rPr lang="de-DE" b="1" dirty="0">
                <a:solidFill>
                  <a:schemeClr val="bg1"/>
                </a:solidFill>
              </a:rPr>
              <a:t>27,6 % </a:t>
            </a:r>
            <a:r>
              <a:rPr lang="de-DE" dirty="0">
                <a:solidFill>
                  <a:schemeClr val="bg1"/>
                </a:solidFill>
              </a:rPr>
              <a:t>des Restmülls aus.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Problemabfälle machen einen Anteil von </a:t>
            </a:r>
            <a:r>
              <a:rPr lang="de-DE" b="1" dirty="0">
                <a:solidFill>
                  <a:schemeClr val="bg1"/>
                </a:solidFill>
              </a:rPr>
              <a:t>0,5% </a:t>
            </a:r>
            <a:r>
              <a:rPr lang="de-DE" dirty="0">
                <a:solidFill>
                  <a:schemeClr val="bg1"/>
                </a:solidFill>
              </a:rPr>
              <a:t>aus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Abfall der tatsächlich in die Restmülltonne gehört würde einen Anteil von </a:t>
            </a:r>
            <a:r>
              <a:rPr lang="de-DE" b="1" dirty="0">
                <a:solidFill>
                  <a:schemeClr val="bg1"/>
                </a:solidFill>
              </a:rPr>
              <a:t>32,6 % </a:t>
            </a:r>
            <a:r>
              <a:rPr lang="de-DE" dirty="0">
                <a:solidFill>
                  <a:schemeClr val="bg1"/>
                </a:solidFill>
              </a:rPr>
              <a:t>ausmachen.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Dies gilt es zu Verbessern.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Lösung: Smart Recycling System, das auf Open Hardware </a:t>
            </a:r>
            <a:r>
              <a:rPr lang="de-DE" dirty="0" err="1">
                <a:solidFill>
                  <a:schemeClr val="bg1"/>
                </a:solidFill>
              </a:rPr>
              <a:t>Association</a:t>
            </a:r>
            <a:r>
              <a:rPr lang="de-DE" dirty="0">
                <a:solidFill>
                  <a:schemeClr val="bg1"/>
                </a:solidFill>
              </a:rPr>
              <a:t> gestellt werden kann. 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118BC00B-EDD3-1C98-A783-08E9C24DA4C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pPr rtl="0"/>
            <a:fld id="{347BF340-3694-4BEF-8041-DEBC2F2F8165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00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73A8179-9CF0-4C70-DF8C-271171D5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859507-F759-2228-72E7-60B4E143DB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4</a:t>
            </a:fld>
            <a:endParaRPr lang="de-DE" noProof="0">
              <a:latin typeface="+mn-lt"/>
            </a:endParaRPr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2E40B9CB-626B-56CB-BE71-E6A7F9041EE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964023" y="2173969"/>
            <a:ext cx="5510213" cy="3986436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de-DE" dirty="0">
                <a:solidFill>
                  <a:schemeClr val="bg1"/>
                </a:solidFill>
                <a:latin typeface="+mn-lt"/>
              </a:rPr>
              <a:t>Recycling einfach gestalten und für jeden zugänglich machen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+mn-lt"/>
              </a:rPr>
              <a:t>Das deutsche </a:t>
            </a:r>
            <a:r>
              <a:rPr lang="de-DE" dirty="0" err="1">
                <a:solidFill>
                  <a:schemeClr val="bg1"/>
                </a:solidFill>
                <a:latin typeface="+mn-lt"/>
              </a:rPr>
              <a:t>Abfallwirtschaftsystem</a:t>
            </a:r>
            <a:r>
              <a:rPr lang="de-DE" dirty="0">
                <a:solidFill>
                  <a:schemeClr val="bg1"/>
                </a:solidFill>
                <a:latin typeface="+mn-lt"/>
              </a:rPr>
              <a:t> soll durch das System verständlicher gemacht werden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+mn-lt"/>
              </a:rPr>
              <a:t> Für unterschiedliche Personengruppen geeignet sein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+mn-lt"/>
              </a:rPr>
              <a:t>Einfach nach zu bauen 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+mn-lt"/>
              </a:rPr>
              <a:t>Die Menge an falsch entsorgten Müll reduzieren</a:t>
            </a:r>
          </a:p>
        </p:txBody>
      </p:sp>
      <p:sp>
        <p:nvSpPr>
          <p:cNvPr id="8" name="ee4pHeader1">
            <a:extLst>
              <a:ext uri="{FF2B5EF4-FFF2-40B4-BE49-F238E27FC236}">
                <a16:creationId xmlns:a16="http://schemas.microsoft.com/office/drawing/2014/main" id="{0A5AD6F6-FD0E-F340-BB07-132FA455C6AB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964023" y="1712231"/>
            <a:ext cx="5510213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de-DE" sz="1600" dirty="0">
                <a:solidFill>
                  <a:schemeClr val="bg1"/>
                </a:solidFill>
              </a:rPr>
              <a:t>Ziele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BFB27EF-9DDB-5084-4663-74B6D0D2FE3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pPr rtl="0"/>
            <a:fld id="{347BF340-3694-4BEF-8041-DEBC2F2F8165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8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5CC9C2-697D-AB88-5694-95A81FDD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E4CD-3B82-6EEE-A1A4-DBF2393AC9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5</a:t>
            </a:fld>
            <a:endParaRPr lang="de-DE" noProof="0">
              <a:latin typeface="+mn-lt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6DBAD9D-A0FF-8DB8-07B7-529916AC6742}"/>
              </a:ext>
            </a:extLst>
          </p:cNvPr>
          <p:cNvGrpSpPr/>
          <p:nvPr/>
        </p:nvGrpSpPr>
        <p:grpSpPr>
          <a:xfrm>
            <a:off x="1911872" y="876300"/>
            <a:ext cx="9599192" cy="5702657"/>
            <a:chOff x="2398255" y="973911"/>
            <a:chExt cx="9599192" cy="5702657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5FD63D88-31CD-9E09-53D1-1612EA9407AA}"/>
                </a:ext>
              </a:extLst>
            </p:cNvPr>
            <p:cNvGrpSpPr/>
            <p:nvPr/>
          </p:nvGrpSpPr>
          <p:grpSpPr>
            <a:xfrm>
              <a:off x="2398255" y="1668678"/>
              <a:ext cx="2183964" cy="2056684"/>
              <a:chOff x="2398255" y="1668678"/>
              <a:chExt cx="2183964" cy="2056684"/>
            </a:xfrm>
          </p:grpSpPr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94321994-106A-2B7F-03B3-F7A987A4341F}"/>
                  </a:ext>
                </a:extLst>
              </p:cNvPr>
              <p:cNvGrpSpPr/>
              <p:nvPr/>
            </p:nvGrpSpPr>
            <p:grpSpPr>
              <a:xfrm>
                <a:off x="4026140" y="1972852"/>
                <a:ext cx="304800" cy="304800"/>
                <a:chOff x="2848022" y="2449503"/>
                <a:chExt cx="304800" cy="304800"/>
              </a:xfrm>
            </p:grpSpPr>
            <p:pic>
              <p:nvPicPr>
                <p:cNvPr id="15" name="Grafik 14">
                  <a:extLst>
                    <a:ext uri="{FF2B5EF4-FFF2-40B4-BE49-F238E27FC236}">
                      <a16:creationId xmlns:a16="http://schemas.microsoft.com/office/drawing/2014/main" id="{1E1A41B5-0B91-35A8-4C0C-BFEAA4CC0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848022" y="2449503"/>
                  <a:ext cx="304800" cy="304800"/>
                </a:xfrm>
                <a:prstGeom prst="rect">
                  <a:avLst/>
                </a:prstGeom>
              </p:spPr>
            </p:pic>
            <p:pic>
              <p:nvPicPr>
                <p:cNvPr id="17" name="Grafik 16">
                  <a:extLst>
                    <a:ext uri="{FF2B5EF4-FFF2-40B4-BE49-F238E27FC236}">
                      <a16:creationId xmlns:a16="http://schemas.microsoft.com/office/drawing/2014/main" id="{BA7D1855-5675-E16C-605E-3C561C77E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0869" y="2520150"/>
                  <a:ext cx="168583" cy="168583"/>
                </a:xfrm>
                <a:prstGeom prst="rect">
                  <a:avLst/>
                </a:prstGeom>
              </p:spPr>
            </p:pic>
          </p:grp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11AC6904-49BE-43CF-CF82-EC0E3A00F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4000740" y="2655111"/>
                <a:ext cx="353233" cy="353233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B861863-1B9D-3640-8D9B-17ADC9C981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8255" y="1943100"/>
                <a:ext cx="1707203" cy="1138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434AF624-1C27-E183-178F-C6220953F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4078798" y="1668678"/>
                <a:ext cx="492579" cy="492579"/>
              </a:xfrm>
              <a:prstGeom prst="rect">
                <a:avLst/>
              </a:prstGeom>
            </p:spPr>
          </p:pic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6DD521B9-F887-BBC8-F088-8E435C88D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>
                <a:off x="4089640" y="2100741"/>
                <a:ext cx="492579" cy="492579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0AA88CC9-38AA-EE6E-807F-378AF1267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8046338">
                <a:off x="3161212" y="3191712"/>
                <a:ext cx="533650" cy="533650"/>
              </a:xfrm>
              <a:prstGeom prst="rect">
                <a:avLst/>
              </a:prstGeom>
            </p:spPr>
          </p:pic>
        </p:grp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75F45650-73AA-FF41-F498-BE9D0873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053258" y="2033183"/>
              <a:ext cx="353233" cy="353233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4266F43E-1A4A-91DC-D0DE-D0BECA6EB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7" r="12479"/>
            <a:stretch/>
          </p:blipFill>
          <p:spPr>
            <a:xfrm>
              <a:off x="5341620" y="973911"/>
              <a:ext cx="6655827" cy="5702657"/>
            </a:xfrm>
            <a:prstGeom prst="rect">
              <a:avLst/>
            </a:prstGeom>
          </p:spPr>
        </p:pic>
        <p:cxnSp>
          <p:nvCxnSpPr>
            <p:cNvPr id="30" name="Verbinder: gekrümmt 29">
              <a:extLst>
                <a:ext uri="{FF2B5EF4-FFF2-40B4-BE49-F238E27FC236}">
                  <a16:creationId xmlns:a16="http://schemas.microsoft.com/office/drawing/2014/main" id="{267219D3-C7DE-3767-21C1-6BDBB8A2D367}"/>
                </a:ext>
              </a:extLst>
            </p:cNvPr>
            <p:cNvCxnSpPr>
              <a:cxnSpLocks/>
              <a:stCxn id="27" idx="2"/>
              <a:endCxn id="28" idx="2"/>
            </p:cNvCxnSpPr>
            <p:nvPr/>
          </p:nvCxnSpPr>
          <p:spPr>
            <a:xfrm flipV="1">
              <a:off x="4353973" y="2209800"/>
              <a:ext cx="699285" cy="62192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Datumsplatzhalter 3">
            <a:extLst>
              <a:ext uri="{FF2B5EF4-FFF2-40B4-BE49-F238E27FC236}">
                <a16:creationId xmlns:a16="http://schemas.microsoft.com/office/drawing/2014/main" id="{AD059A93-AE84-D548-87B7-8A176E84BC3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pPr rtl="0"/>
            <a:fld id="{347BF340-3694-4BEF-8041-DEBC2F2F8165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669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5E3CC6F-CD69-7D0F-CA85-F31DC0E7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Arduino &amp; </a:t>
            </a:r>
            <a:br>
              <a:rPr lang="de-DE" dirty="0"/>
            </a:br>
            <a:r>
              <a:rPr lang="de-DE" dirty="0"/>
              <a:t>Raspberry Pi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398967-F4F7-F91F-D12D-BABEFF94481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rtl="0"/>
            <a:fld id="{347BF340-3694-4BEF-8041-DEBC2F2F8165}" type="datetime4">
              <a:rPr lang="de-DE" noProof="0" smtClean="0">
                <a:latin typeface="+mn-lt"/>
              </a:rPr>
              <a:t>7. Februar 2024</a:t>
            </a:fld>
            <a:endParaRPr lang="de-DE" noProof="0" dirty="0">
              <a:latin typeface="+mn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DB0E65-33D5-BC6C-587B-6ACD926D9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6</a:t>
            </a:fld>
            <a:endParaRPr lang="de-DE" noProof="0">
              <a:latin typeface="+mn-lt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BC676BB-3CD1-E0D0-1948-DE237B4FF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89" b="7932"/>
          <a:stretch/>
        </p:blipFill>
        <p:spPr>
          <a:xfrm>
            <a:off x="682385" y="2467555"/>
            <a:ext cx="3139557" cy="249558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97A9B9F-728E-45AE-8988-B21259E341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0" b="7932"/>
          <a:stretch/>
        </p:blipFill>
        <p:spPr>
          <a:xfrm>
            <a:off x="4801703" y="2449721"/>
            <a:ext cx="3139557" cy="249558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79689B4-A9DB-5169-9B89-A192C00AD2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r="8039"/>
          <a:stretch/>
        </p:blipFill>
        <p:spPr>
          <a:xfrm>
            <a:off x="8923507" y="2467555"/>
            <a:ext cx="2742954" cy="24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0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C17ACA-0FDF-F53A-8B21-F87F6BC32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Angschlossene</a:t>
            </a:r>
            <a:r>
              <a:rPr lang="de-DE" dirty="0"/>
              <a:t> Mülltonnen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38017B-1153-BDD3-8950-2F3D2C48AD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rtl="0"/>
            <a:fld id="{347BF340-3694-4BEF-8041-DEBC2F2F8165}" type="datetime4">
              <a:rPr lang="de-DE" noProof="0" smtClean="0">
                <a:latin typeface="+mn-lt"/>
              </a:rPr>
              <a:t>7. Februar 2024</a:t>
            </a:fld>
            <a:endParaRPr lang="de-DE" noProof="0">
              <a:latin typeface="+mn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14D664-3911-CFF4-2BC0-DE79875843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7</a:t>
            </a:fld>
            <a:endParaRPr lang="de-DE" noProof="0">
              <a:latin typeface="+mn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7B313F-3A45-AFEE-F267-8DF087237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94" y="1649368"/>
            <a:ext cx="7697011" cy="43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4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F44BDFB-63B0-40FB-2E02-1A612251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114B36-07BF-3E4D-D283-AB0C9287D6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rtl="0"/>
            <a:fld id="{347BF340-3694-4BEF-8041-DEBC2F2F8165}" type="datetime4">
              <a:rPr lang="de-DE" noProof="0" smtClean="0">
                <a:latin typeface="+mn-lt"/>
              </a:rPr>
              <a:t>7. Februar 2024</a:t>
            </a:fld>
            <a:endParaRPr lang="de-DE" noProof="0">
              <a:latin typeface="+mn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B23950-4E9C-6BF1-612C-0C9F5ED77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8</a:t>
            </a:fld>
            <a:endParaRPr lang="de-DE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56355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18"/>
</p:tagLst>
</file>

<file path=ppt/theme/theme1.xml><?xml version="1.0" encoding="utf-8"?>
<a:theme xmlns:a="http://schemas.openxmlformats.org/drawingml/2006/main" name="Benutzerdefiniert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2233199.tgt.Office_49129363_TF78853419_Win32_OJ110714667.potx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{22524B16-B31A-4C15-ADCD-800776D38F96}tf78853419_win32</Template>
  <TotalTime>0</TotalTime>
  <Words>136</Words>
  <Application>Microsoft Office PowerPoint</Application>
  <PresentationFormat>Breitbild</PresentationFormat>
  <Paragraphs>49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Wingdings</vt:lpstr>
      <vt:lpstr>Benutzerdefiniert</vt:lpstr>
      <vt:lpstr>Smart Recycling </vt:lpstr>
      <vt:lpstr>Agenda</vt:lpstr>
      <vt:lpstr>Motivation</vt:lpstr>
      <vt:lpstr>Zielsetzung </vt:lpstr>
      <vt:lpstr>Umsetzung</vt:lpstr>
      <vt:lpstr>Arduino &amp;  Raspberry Pi</vt:lpstr>
      <vt:lpstr>Angschlossene Mülltonnen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Recycling </dc:title>
  <dc:creator>Jonas Gutbrod</dc:creator>
  <cp:lastModifiedBy>Gutbrod, Jonas</cp:lastModifiedBy>
  <cp:revision>1</cp:revision>
  <dcterms:created xsi:type="dcterms:W3CDTF">2024-02-07T16:33:38Z</dcterms:created>
  <dcterms:modified xsi:type="dcterms:W3CDTF">2024-02-07T20:47:49Z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